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notesMasterIdLst>
    <p:notesMasterId r:id="rId20"/>
  </p:notesMasterIdLst>
  <p:sldIdLst>
    <p:sldId id="366" r:id="rId2"/>
    <p:sldId id="288" r:id="rId3"/>
    <p:sldId id="286" r:id="rId4"/>
    <p:sldId id="292" r:id="rId5"/>
    <p:sldId id="296" r:id="rId6"/>
    <p:sldId id="301" r:id="rId7"/>
    <p:sldId id="302" r:id="rId8"/>
    <p:sldId id="303" r:id="rId9"/>
    <p:sldId id="376" r:id="rId10"/>
    <p:sldId id="378" r:id="rId11"/>
    <p:sldId id="384" r:id="rId12"/>
    <p:sldId id="386" r:id="rId13"/>
    <p:sldId id="385" r:id="rId14"/>
    <p:sldId id="387" r:id="rId15"/>
    <p:sldId id="394" r:id="rId16"/>
    <p:sldId id="393" r:id="rId17"/>
    <p:sldId id="353" r:id="rId18"/>
    <p:sldId id="395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00"/>
    <a:srgbClr val="6BAAFF"/>
    <a:srgbClr val="000099"/>
    <a:srgbClr val="FF0000"/>
    <a:srgbClr val="0000FF"/>
    <a:srgbClr val="F567E1"/>
    <a:srgbClr val="C474F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434" autoAdjust="0"/>
  </p:normalViewPr>
  <p:slideViewPr>
    <p:cSldViewPr>
      <p:cViewPr varScale="1">
        <p:scale>
          <a:sx n="106" d="100"/>
          <a:sy n="106" d="100"/>
        </p:scale>
        <p:origin x="276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50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endParaRPr lang="ru-RU" dirty="0"/>
          </a:p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29930361821828666"/>
          <c:y val="1.4486620408340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hPercent val="10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54613429789727E-2"/>
          <c:y val="1.624552612741589E-2"/>
          <c:w val="0.91745386570210274"/>
          <c:h val="0.9005423008554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29314733335352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A5-425A-A652-1C8CC5B8FF55}"/>
                </c:ext>
              </c:extLst>
            </c:dLbl>
            <c:dLbl>
              <c:idx val="1"/>
              <c:layout>
                <c:manualLayout>
                  <c:x val="2.8070578718080708E-2"/>
                  <c:y val="-5.5115403844017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A5-425A-A652-1C8CC5B8FF55}"/>
                </c:ext>
              </c:extLst>
            </c:dLbl>
            <c:dLbl>
              <c:idx val="2"/>
              <c:layout>
                <c:manualLayout>
                  <c:x val="4.128026282070701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A5-425A-A652-1C8CC5B8FF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Лист1!$B$2:$B$4</c:f>
              <c:numCache>
                <c:formatCode>#,##0</c:formatCode>
                <c:ptCount val="3"/>
                <c:pt idx="0" formatCode="#,##0.00">
                  <c:v>150553.70000000001</c:v>
                </c:pt>
                <c:pt idx="1">
                  <c:v>130667.4</c:v>
                </c:pt>
                <c:pt idx="2" formatCode="#,##0.00">
                  <c:v>148361.20000000001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A5-425A-A652-1C8CC5B8FF5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val>
            <c:numRef>
              <c:f>Лист1!$C$2:$C$4</c:f>
              <c:numCache>
                <c:formatCode>#,##0</c:formatCode>
                <c:ptCount val="3"/>
                <c:pt idx="0" formatCode="#,##0.00">
                  <c:v>150553.70000000001</c:v>
                </c:pt>
                <c:pt idx="1">
                  <c:v>130667.4</c:v>
                </c:pt>
                <c:pt idx="2" formatCode="#,##0.00">
                  <c:v>148361.20000000001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A5-425A-A652-1C8CC5B8FF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9444080"/>
        <c:axId val="1"/>
        <c:axId val="0"/>
      </c:bar3DChart>
      <c:catAx>
        <c:axId val="129444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/>
                  <a:t>                             2026                       2027                        2028</a:t>
                </a:r>
              </a:p>
              <a:p>
                <a:pPr>
                  <a:defRPr/>
                </a:pPr>
                <a:endParaRPr lang="ru-RU" dirty="0"/>
              </a:p>
            </c:rich>
          </c:tx>
          <c:layout>
            <c:manualLayout>
              <c:xMode val="edge"/>
              <c:yMode val="edge"/>
              <c:x val="0.23791863224642509"/>
              <c:y val="0.915122278080213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44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34478547522497494"/>
          <c:w val="0.22543977131644513"/>
          <c:h val="5.72538614828139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87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2243346007604556E-2"/>
          <c:y val="1.8050541516245487E-2"/>
          <c:w val="0.71863117870722437"/>
          <c:h val="0.8501805054151624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Лист2!$C$1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rgbClr val="00FF00"/>
            </a:solidFill>
            <a:ln w="12669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6.2895200636491121E-4"/>
                  <c:y val="-2.6669547173029363E-2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12-4705-B6C2-05FB766DDE2D}"/>
                </c:ext>
              </c:extLst>
            </c:dLbl>
            <c:dLbl>
              <c:idx val="1"/>
              <c:layout>
                <c:manualLayout>
                  <c:x val="2.0204767707844479E-2"/>
                  <c:y val="-3.917170484329496E-3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12-4705-B6C2-05FB766DDE2D}"/>
                </c:ext>
              </c:extLst>
            </c:dLbl>
            <c:dLbl>
              <c:idx val="2"/>
              <c:layout>
                <c:manualLayout>
                  <c:x val="2.8364073223684599E-2"/>
                  <c:y val="-2.9371641887676034E-2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12-4705-B6C2-05FB766DDE2D}"/>
                </c:ext>
              </c:extLst>
            </c:dLbl>
            <c:spPr>
              <a:noFill/>
              <a:ln w="2533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3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Лист2!$C$2:$C$4</c:f>
              <c:numCache>
                <c:formatCode>#,##0.0</c:formatCode>
                <c:ptCount val="3"/>
                <c:pt idx="0" formatCode="#,##0.00">
                  <c:v>125031900</c:v>
                </c:pt>
                <c:pt idx="1">
                  <c:v>126244500</c:v>
                </c:pt>
                <c:pt idx="2" formatCode="#,##0.00">
                  <c:v>133348800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12-4705-B6C2-05FB766DDE2D}"/>
            </c:ext>
          </c:extLst>
        </c:ser>
        <c:ser>
          <c:idx val="1"/>
          <c:order val="1"/>
          <c:tx>
            <c:strRef>
              <c:f>Лист2!$D$1</c:f>
              <c:strCache>
                <c:ptCount val="1"/>
                <c:pt idx="0">
                  <c:v>Безвозмездные поступления от других бюджетов бюджетной системы РФ</c:v>
                </c:pt>
              </c:strCache>
            </c:strRef>
          </c:tx>
          <c:spPr>
            <a:solidFill>
              <a:srgbClr val="FFFF00"/>
            </a:solidFill>
            <a:ln w="12669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2.8680471878582199E-2"/>
                  <c:y val="-4.2013303961650095E-2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12-4705-B6C2-05FB766DDE2D}"/>
                </c:ext>
              </c:extLst>
            </c:dLbl>
            <c:dLbl>
              <c:idx val="1"/>
              <c:layout>
                <c:manualLayout>
                  <c:x val="3.6839777394422207E-2"/>
                  <c:y val="-4.4294853620580305E-2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12-4705-B6C2-05FB766DDE2D}"/>
                </c:ext>
              </c:extLst>
            </c:dLbl>
            <c:dLbl>
              <c:idx val="2"/>
              <c:layout>
                <c:manualLayout>
                  <c:x val="4.4999082910262271E-2"/>
                  <c:y val="-3.7972919957092829E-2"/>
                </c:manualLayout>
              </c:layout>
              <c:spPr>
                <a:noFill/>
                <a:ln w="25338">
                  <a:noFill/>
                </a:ln>
              </c:spPr>
              <c:txPr>
                <a:bodyPr/>
                <a:lstStyle/>
                <a:p>
                  <a:pPr>
                    <a:defRPr sz="1473" b="1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12-4705-B6C2-05FB766DDE2D}"/>
                </c:ext>
              </c:extLst>
            </c:dLbl>
            <c:spPr>
              <a:noFill/>
              <a:ln w="2533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3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Лист2!$D$2:$D$4</c:f>
              <c:numCache>
                <c:formatCode>#,##0.00</c:formatCode>
                <c:ptCount val="3"/>
                <c:pt idx="0">
                  <c:v>25521771</c:v>
                </c:pt>
                <c:pt idx="1">
                  <c:v>4422882</c:v>
                </c:pt>
                <c:pt idx="2">
                  <c:v>15012392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12-4705-B6C2-05FB766DD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060496"/>
        <c:axId val="1"/>
        <c:axId val="0"/>
      </c:bar3DChart>
      <c:catAx>
        <c:axId val="136060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318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/>
                  <a:t>   2026                                     2027                         2028</a:t>
                </a:r>
              </a:p>
            </c:rich>
          </c:tx>
          <c:layout>
            <c:manualLayout>
              <c:xMode val="edge"/>
              <c:yMode val="edge"/>
              <c:x val="0.16096328438138172"/>
              <c:y val="0.90974719238162149"/>
            </c:manualLayout>
          </c:layout>
          <c:overlay val="0"/>
          <c:spPr>
            <a:noFill/>
            <a:ln w="25338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31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4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68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 w="316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4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36060496"/>
        <c:crosses val="autoZero"/>
        <c:crossBetween val="between"/>
      </c:valAx>
      <c:spPr>
        <a:noFill/>
        <a:ln w="25369">
          <a:noFill/>
        </a:ln>
      </c:spPr>
    </c:plotArea>
    <c:legend>
      <c:legendPos val="r"/>
      <c:layout>
        <c:manualLayout>
          <c:xMode val="edge"/>
          <c:yMode val="edge"/>
          <c:x val="0.80649917163030505"/>
          <c:y val="0.27757642552611694"/>
          <c:w val="0.18004229925231607"/>
          <c:h val="0.33769867985832625"/>
        </c:manualLayout>
      </c:layout>
      <c:overlay val="0"/>
      <c:spPr>
        <a:solidFill>
          <a:srgbClr val="FFFFFF"/>
        </a:solidFill>
        <a:ln w="3168">
          <a:solidFill>
            <a:srgbClr val="000000"/>
          </a:solidFill>
          <a:prstDash val="solid"/>
        </a:ln>
      </c:spPr>
      <c:txPr>
        <a:bodyPr/>
        <a:lstStyle/>
        <a:p>
          <a:pPr>
            <a:defRPr sz="918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24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5"/>
      <c:hPercent val="216"/>
      <c:rotY val="3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294313678043205"/>
          <c:y val="0"/>
          <c:w val="0.54850085378253077"/>
          <c:h val="0.80961685161599961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ln w="20907">
              <a:noFill/>
            </a:ln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34398900</c:v>
                </c:pt>
                <c:pt idx="1">
                  <c:v>35452000</c:v>
                </c:pt>
                <c:pt idx="2">
                  <c:v>36754600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C-4046-BC33-A0355FD112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</c:v>
                </c:pt>
              </c:strCache>
            </c:strRef>
          </c:tx>
          <c:spPr>
            <a:ln w="20907">
              <a:noFill/>
            </a:ln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90633000</c:v>
                </c:pt>
                <c:pt idx="1">
                  <c:v>90792500</c:v>
                </c:pt>
                <c:pt idx="2">
                  <c:v>96594200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EC-4046-BC33-A0355FD11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406256"/>
        <c:axId val="1"/>
        <c:axId val="0"/>
      </c:bar3DChart>
      <c:catAx>
        <c:axId val="136406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120000" anchor="ctr" anchorCtr="0"/>
          <a:lstStyle/>
          <a:p>
            <a:pPr>
              <a:defRPr/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364062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  <c:spPr>
        <a:noFill/>
        <a:ln w="25339">
          <a:noFill/>
        </a:ln>
      </c:spPr>
    </c:plotArea>
    <c:legend>
      <c:legendPos val="r"/>
      <c:layout>
        <c:manualLayout>
          <c:xMode val="edge"/>
          <c:yMode val="edge"/>
          <c:x val="0.78523604882326692"/>
          <c:y val="0.77292665131659988"/>
          <c:w val="0.20571935047952539"/>
          <c:h val="0.22707334868340012"/>
        </c:manualLayout>
      </c:layout>
      <c:overlay val="0"/>
      <c:spPr>
        <a:solidFill>
          <a:schemeClr val="accent3"/>
        </a:solidFill>
      </c:spPr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17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4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975308641975329E-2"/>
          <c:y val="7.0796280008134052E-2"/>
          <c:w val="0.96604938271604934"/>
          <c:h val="0.59577699341456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42825400</c:v>
                </c:pt>
                <c:pt idx="1">
                  <c:v>46508400</c:v>
                </c:pt>
                <c:pt idx="2">
                  <c:v>50136000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1-444B-BC0C-3AAAF2370D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товары (акцизы)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5506400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E1-444B-BC0C-3AAAF2370D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(земельный налог)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22270500</c:v>
                </c:pt>
                <c:pt idx="1">
                  <c:v>24251700</c:v>
                </c:pt>
                <c:pt idx="2">
                  <c:v>26423900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E1-444B-BC0C-3AAAF2370D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Лист1!$E$2:$E$4</c:f>
              <c:numCache>
                <c:formatCode>#,##0.00</c:formatCode>
                <c:ptCount val="3"/>
                <c:pt idx="0">
                  <c:v>30700</c:v>
                </c:pt>
                <c:pt idx="1">
                  <c:v>32400</c:v>
                </c:pt>
                <c:pt idx="2">
                  <c:v>34300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E1-444B-BC0C-3AAAF2370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6"/>
        <c:gapDepth val="57"/>
        <c:shape val="box"/>
        <c:axId val="252408200"/>
        <c:axId val="1"/>
        <c:axId val="0"/>
      </c:bar3DChart>
      <c:catAx>
        <c:axId val="252408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252408200"/>
        <c:crosses val="autoZero"/>
        <c:crossBetween val="between"/>
      </c:valAx>
      <c:spPr>
        <a:noFill/>
        <a:ln w="25355">
          <a:noFill/>
        </a:ln>
      </c:spPr>
    </c:plotArea>
    <c:legend>
      <c:legendPos val="b"/>
      <c:layout>
        <c:manualLayout>
          <c:xMode val="edge"/>
          <c:yMode val="edge"/>
          <c:x val="0.1313979858608047"/>
          <c:y val="0.74971118016724303"/>
          <c:w val="0.7372040282783906"/>
          <c:h val="0.23269643673437349"/>
        </c:manualLayout>
      </c:layout>
      <c:overlay val="0"/>
      <c:spPr>
        <a:solidFill>
          <a:schemeClr val="accent3"/>
        </a:solidFill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имущества, находящегося в муниципальной собственности</c:v>
                </c:pt>
              </c:strCache>
            </c:strRef>
          </c:tx>
          <c:marker>
            <c:symbol val="none"/>
          </c:marker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34398900</c:v>
                </c:pt>
                <c:pt idx="1">
                  <c:v>35452000</c:v>
                </c:pt>
                <c:pt idx="2">
                  <c:v>36754600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D3-4A8F-8BE5-0BCC6C9E9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2500976"/>
        <c:axId val="1"/>
      </c:line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marker>
            <c:symbol val="none"/>
          </c:marker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25521771</c:v>
                </c:pt>
                <c:pt idx="1">
                  <c:v>4422882</c:v>
                </c:pt>
                <c:pt idx="2">
                  <c:v>15012392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D3-4A8F-8BE5-0BCC6C9E9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2204264"/>
        <c:axId val="622198032"/>
      </c:lineChart>
      <c:catAx>
        <c:axId val="25250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252500976"/>
        <c:crosses val="autoZero"/>
        <c:crossBetween val="between"/>
      </c:valAx>
      <c:valAx>
        <c:axId val="622198032"/>
        <c:scaling>
          <c:orientation val="minMax"/>
        </c:scaling>
        <c:delete val="0"/>
        <c:axPos val="r"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  <c:crossAx val="622204264"/>
        <c:crosses val="max"/>
        <c:crossBetween val="between"/>
      </c:valAx>
      <c:catAx>
        <c:axId val="622204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22198032"/>
        <c:crosses val="autoZero"/>
        <c:auto val="1"/>
        <c:lblAlgn val="ctr"/>
        <c:lblOffset val="100"/>
        <c:noMultiLvlLbl val="0"/>
      </c:cat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775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 w="25357">
          <a:noFill/>
        </a:ln>
      </c:spPr>
    </c:sideWall>
    <c:backWall>
      <c:thickness val="0"/>
      <c:spPr>
        <a:noFill/>
        <a:ln w="25357">
          <a:noFill/>
        </a:ln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11EF1C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5735568636894924E-2"/>
                  <c:y val="4.0031967234893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2A-49B2-905D-0D97DA3A9038}"/>
                </c:ext>
              </c:extLst>
            </c:dLbl>
            <c:dLbl>
              <c:idx val="1"/>
              <c:layout>
                <c:manualLayout>
                  <c:x val="6.3359537910415861E-2"/>
                  <c:y val="-3.338853944730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2A-49B2-905D-0D97DA3A9038}"/>
                </c:ext>
              </c:extLst>
            </c:dLbl>
            <c:spPr>
              <a:noFill/>
              <a:ln w="25438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за счет собственных средств</c:v>
                </c:pt>
                <c:pt idx="1">
                  <c:v>Расходы за счет безвозмездных поступлений от других бюджетов бюджетной системы РФ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125031900</c:v>
                </c:pt>
                <c:pt idx="1">
                  <c:v>25521771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2A-49B2-905D-0D97DA3A90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00FFFF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3.6047141355578551E-2"/>
                  <c:y val="9.2161534924853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2A-49B2-905D-0D97DA3A9038}"/>
                </c:ext>
              </c:extLst>
            </c:dLbl>
            <c:dLbl>
              <c:idx val="1"/>
              <c:layout>
                <c:manualLayout>
                  <c:x val="6.9440536917692336E-2"/>
                  <c:y val="-9.7263748717057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2A-49B2-905D-0D97DA3A9038}"/>
                </c:ext>
              </c:extLst>
            </c:dLbl>
            <c:spPr>
              <a:noFill/>
              <a:ln w="25438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за счет собственных средств</c:v>
                </c:pt>
                <c:pt idx="1">
                  <c:v>Расходы за счет безвозмездных поступлений от других бюджетов бюджетной системы РФ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126244500</c:v>
                </c:pt>
                <c:pt idx="1">
                  <c:v>4422882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2A-49B2-905D-0D97DA3A90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2028</c:v>
                </c:pt>
              </c:strCache>
            </c:strRef>
          </c:tx>
          <c:spPr>
            <a:solidFill>
              <a:srgbClr val="FF0101"/>
            </a:solidFill>
            <a:ln>
              <a:solidFill>
                <a:srgbClr val="000000"/>
              </a:solidFill>
            </a:ln>
          </c:spPr>
          <c:invertIfNegative val="0"/>
          <c:dLbls>
            <c:dLbl>
              <c:idx val="0"/>
              <c:layout>
                <c:manualLayout>
                  <c:x val="4.1723878788622402E-2"/>
                  <c:y val="3.3361370705050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2A-49B2-905D-0D97DA3A9038}"/>
                </c:ext>
              </c:extLst>
            </c:dLbl>
            <c:dLbl>
              <c:idx val="1"/>
              <c:layout>
                <c:manualLayout>
                  <c:x val="8.7671546545493126E-2"/>
                  <c:y val="-1.0709507776101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2A-49B2-905D-0D97DA3A9038}"/>
                </c:ext>
              </c:extLst>
            </c:dLbl>
            <c:spPr>
              <a:noFill/>
              <a:ln w="25438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за счет собственных средств</c:v>
                </c:pt>
                <c:pt idx="1">
                  <c:v>Расходы за счет безвозмездных поступлений от других бюджетов бюджетной системы РФ</c:v>
                </c:pt>
              </c:strCache>
            </c:strRef>
          </c:cat>
          <c:val>
            <c:numRef>
              <c:f>Лист1!$D$2:$D$3</c:f>
              <c:numCache>
                <c:formatCode>#,##0.00</c:formatCode>
                <c:ptCount val="2"/>
                <c:pt idx="0">
                  <c:v>133348800</c:v>
                </c:pt>
                <c:pt idx="1">
                  <c:v>15012392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2A-49B2-905D-0D97DA3A9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shape val="box"/>
        <c:axId val="244902400"/>
        <c:axId val="1"/>
        <c:axId val="0"/>
      </c:bar3DChart>
      <c:valAx>
        <c:axId val="1"/>
        <c:scaling>
          <c:orientation val="minMax"/>
        </c:scaling>
        <c:delete val="1"/>
        <c:axPos val="b"/>
        <c:majorGridlines/>
        <c:numFmt formatCode="0%" sourceLinked="1"/>
        <c:majorTickMark val="out"/>
        <c:minorTickMark val="none"/>
        <c:tickLblPos val="nextTo"/>
        <c:crossAx val="244902400"/>
        <c:crosses val="autoZero"/>
        <c:crossBetween val="between"/>
      </c:valAx>
      <c:catAx>
        <c:axId val="244902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</c:plotArea>
    <c:legend>
      <c:legendPos val="r"/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2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B73-4902-9077-122523377ED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B73-4902-9077-122523377ED9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143767957.34</c:v>
                </c:pt>
                <c:pt idx="1">
                  <c:v>6785713.6600000001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73-4902-9077-122523377E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</c:v>
                </c:pt>
              </c:strCache>
            </c:strRef>
          </c:tx>
          <c:spPr>
            <a:gradFill>
              <a:gsLst>
                <a:gs pos="0">
                  <a:srgbClr val="CCCCCC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path path="rect">
                <a:fillToRect l="100000" t="100000"/>
              </a:path>
            </a:gra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B73-4902-9077-122523377ED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B73-4902-9077-122523377ED9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121495202.95999999</c:v>
                </c:pt>
                <c:pt idx="1">
                  <c:v>9172179.0399999991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73-4902-9077-122523377E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2028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B73-4902-9077-122523377ED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B73-4902-9077-122523377ED9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135651132.09</c:v>
                </c:pt>
                <c:pt idx="1">
                  <c:v>12710059.91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73-4902-9077-122523377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29"/>
        <c:axId val="460311624"/>
        <c:axId val="460311952"/>
      </c:barChart>
      <c:valAx>
        <c:axId val="460311952"/>
        <c:scaling>
          <c:orientation val="minMax"/>
        </c:scaling>
        <c:delete val="0"/>
        <c:axPos val="b"/>
        <c:majorGridlines/>
        <c:numFmt formatCode="#,##0.00" sourceLinked="1"/>
        <c:majorTickMark val="none"/>
        <c:minorTickMark val="none"/>
        <c:tickLblPos val="none"/>
        <c:crossAx val="460311624"/>
        <c:crosses val="autoZero"/>
        <c:crossBetween val="between"/>
      </c:valAx>
      <c:catAx>
        <c:axId val="460311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60311952"/>
        <c:crosses val="autoZero"/>
        <c:auto val="1"/>
        <c:lblAlgn val="ctr"/>
        <c:lblOffset val="100"/>
        <c:noMultiLvlLbl val="0"/>
      </c:catAx>
      <c:spPr>
        <a:noFill/>
        <a:ln w="25373">
          <a:noFill/>
        </a:ln>
      </c:spPr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797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53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бюджета</c:v>
                </c:pt>
              </c:strCache>
            </c:strRef>
          </c:tx>
          <c:spPr>
            <a:ln w="13116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0-7B65-4ACB-BD1A-EC7A5B8634FD}"/>
              </c:ext>
            </c:extLst>
          </c:dPt>
          <c:dPt>
            <c:idx val="1"/>
            <c:bubble3D val="0"/>
            <c:spPr>
              <a:solidFill>
                <a:srgbClr val="990099"/>
              </a:solidFill>
            </c:spPr>
            <c:extLst>
              <c:ext xmlns:c16="http://schemas.microsoft.com/office/drawing/2014/chart" uri="{C3380CC4-5D6E-409C-BE32-E72D297353CC}">
                <c16:uniqueId val="{00000001-7B65-4ACB-BD1A-EC7A5B8634FD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7B65-4ACB-BD1A-EC7A5B8634FD}"/>
              </c:ext>
            </c:extLst>
          </c:dPt>
          <c:dPt>
            <c:idx val="3"/>
            <c:bubble3D val="0"/>
            <c:spPr>
              <a:solidFill>
                <a:srgbClr val="660033"/>
              </a:solidFill>
            </c:spPr>
            <c:extLst>
              <c:ext xmlns:c16="http://schemas.microsoft.com/office/drawing/2014/chart" uri="{C3380CC4-5D6E-409C-BE32-E72D297353CC}">
                <c16:uniqueId val="{00000003-7B65-4ACB-BD1A-EC7A5B8634FD}"/>
              </c:ext>
            </c:extLst>
          </c:dPt>
          <c:dPt>
            <c:idx val="4"/>
            <c:bubble3D val="0"/>
            <c:explosion val="12"/>
            <c:spPr>
              <a:solidFill>
                <a:srgbClr val="FF99FF"/>
              </a:solidFill>
            </c:spPr>
            <c:extLst>
              <c:ext xmlns:c16="http://schemas.microsoft.com/office/drawing/2014/chart" uri="{C3380CC4-5D6E-409C-BE32-E72D297353CC}">
                <c16:uniqueId val="{00000004-7B65-4ACB-BD1A-EC7A5B8634FD}"/>
              </c:ext>
            </c:extLst>
          </c:dPt>
          <c:dPt>
            <c:idx val="5"/>
            <c:bubble3D val="0"/>
            <c:spPr>
              <a:solidFill>
                <a:srgbClr val="11EF1C"/>
              </a:solidFill>
            </c:spPr>
            <c:extLst>
              <c:ext xmlns:c16="http://schemas.microsoft.com/office/drawing/2014/chart" uri="{C3380CC4-5D6E-409C-BE32-E72D297353CC}">
                <c16:uniqueId val="{00000005-7B65-4ACB-BD1A-EC7A5B8634F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7B65-4ACB-BD1A-EC7A5B8634FD}"/>
              </c:ext>
            </c:extLst>
          </c:dPt>
          <c:cat>
            <c:strRef>
              <c:f>Лист1!$A$2:$A$10</c:f>
              <c:strCache>
                <c:ptCount val="9"/>
                <c:pt idx="0">
                  <c:v>Общегосударственные вопросы 18,3%</c:v>
                </c:pt>
                <c:pt idx="1">
                  <c:v>Национальная безопасность 1,0%</c:v>
                </c:pt>
                <c:pt idx="2">
                  <c:v>Национальная экономика 13,9%</c:v>
                </c:pt>
                <c:pt idx="3">
                  <c:v>Жилищно-коммунальное хозяйство 42,9%</c:v>
                </c:pt>
                <c:pt idx="4">
                  <c:v>Охрана окружающей среды 11,4%</c:v>
                </c:pt>
                <c:pt idx="5">
                  <c:v>Образование 0,1</c:v>
                </c:pt>
                <c:pt idx="6">
                  <c:v>Культура, кинематография 2,7%</c:v>
                </c:pt>
                <c:pt idx="7">
                  <c:v>Физическая культура и спорт 9,3%</c:v>
                </c:pt>
                <c:pt idx="8">
                  <c:v>Социальная политика 0,4%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18.3</c:v>
                </c:pt>
                <c:pt idx="1">
                  <c:v>1</c:v>
                </c:pt>
                <c:pt idx="2">
                  <c:v>13.9</c:v>
                </c:pt>
                <c:pt idx="3">
                  <c:v>42.9</c:v>
                </c:pt>
                <c:pt idx="4">
                  <c:v>11.4</c:v>
                </c:pt>
                <c:pt idx="5">
                  <c:v>0.1</c:v>
                </c:pt>
                <c:pt idx="6">
                  <c:v>2.7</c:v>
                </c:pt>
                <c:pt idx="7">
                  <c:v>9.3000000000000007</c:v>
                </c:pt>
                <c:pt idx="8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65-4ACB-BD1A-EC7A5B86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57">
          <a:noFill/>
        </a:ln>
      </c:spPr>
    </c:plotArea>
    <c:legend>
      <c:legendPos val="r"/>
      <c:overlay val="0"/>
      <c:txPr>
        <a:bodyPr/>
        <a:lstStyle/>
        <a:p>
          <a:pPr>
            <a:defRPr sz="1240"/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59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4A68C9-42CB-4FE5-BA01-C83320198997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D26081-6A7A-4D1A-8E8A-75D7427C9882}">
      <dgm:prSet phldrT="[Текст]"/>
      <dgm:spPr>
        <a:solidFill>
          <a:srgbClr val="CCCCFF"/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endParaRPr lang="ru-RU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834183-35D0-4D6A-A20C-2EC41E89CE6F}" type="parTrans" cxnId="{B4792A10-BB3A-4726-9A9F-7CBDAD8F6A83}">
      <dgm:prSet/>
      <dgm:spPr/>
      <dgm:t>
        <a:bodyPr/>
        <a:lstStyle/>
        <a:p>
          <a:endParaRPr lang="ru-RU"/>
        </a:p>
      </dgm:t>
    </dgm:pt>
    <dgm:pt modelId="{C711952B-B604-45C7-AE82-8124495FD17D}" type="sibTrans" cxnId="{B4792A10-BB3A-4726-9A9F-7CBDAD8F6A83}">
      <dgm:prSet/>
      <dgm:spPr/>
      <dgm:t>
        <a:bodyPr/>
        <a:lstStyle/>
        <a:p>
          <a:endParaRPr lang="ru-RU"/>
        </a:p>
      </dgm:t>
    </dgm:pt>
    <dgm:pt modelId="{EB565C79-69BF-420E-BBD0-69911D2193B1}">
      <dgm:prSet phldrT="[Текст]"/>
      <dgm:sp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  <a:ln>
          <a:solidFill>
            <a:srgbClr val="0000FF"/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Налоговые доходы</a:t>
          </a:r>
        </a:p>
      </dgm:t>
    </dgm:pt>
    <dgm:pt modelId="{9F7D7F2D-174B-4FC8-B05C-ED415E833CCF}" type="parTrans" cxnId="{47A9F44B-B2AF-40BA-8684-54659848357C}">
      <dgm:prSet/>
      <dgm:spPr/>
      <dgm:t>
        <a:bodyPr/>
        <a:lstStyle/>
        <a:p>
          <a:endParaRPr lang="ru-RU"/>
        </a:p>
      </dgm:t>
    </dgm:pt>
    <dgm:pt modelId="{6CD30305-9274-432D-9153-34BE66F21EDE}" type="sibTrans" cxnId="{47A9F44B-B2AF-40BA-8684-54659848357C}">
      <dgm:prSet/>
      <dgm:spPr/>
      <dgm:t>
        <a:bodyPr/>
        <a:lstStyle/>
        <a:p>
          <a:endParaRPr lang="ru-RU"/>
        </a:p>
      </dgm:t>
    </dgm:pt>
    <dgm:pt modelId="{FD99258B-12BF-4181-ACCA-1AB302108F2E}">
      <dgm:prSet phldrT="[Текст]"/>
      <dgm:sp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rect">
            <a:fillToRect l="100000" t="100000"/>
          </a:path>
          <a:tileRect r="-100000" b="-100000"/>
        </a:gra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Неналоговые доходы</a:t>
          </a:r>
        </a:p>
      </dgm:t>
    </dgm:pt>
    <dgm:pt modelId="{4E27B677-6179-4C82-93E0-EB7E221304D1}" type="parTrans" cxnId="{A7C1CE3F-89B0-48A0-A482-F99B4829678D}">
      <dgm:prSet/>
      <dgm:spPr/>
      <dgm:t>
        <a:bodyPr/>
        <a:lstStyle/>
        <a:p>
          <a:endParaRPr lang="ru-RU"/>
        </a:p>
      </dgm:t>
    </dgm:pt>
    <dgm:pt modelId="{A6128004-B5EC-437B-BDC1-CEAC1E0C04BB}" type="sibTrans" cxnId="{A7C1CE3F-89B0-48A0-A482-F99B4829678D}">
      <dgm:prSet/>
      <dgm:spPr/>
      <dgm:t>
        <a:bodyPr/>
        <a:lstStyle/>
        <a:p>
          <a:endParaRPr lang="ru-RU"/>
        </a:p>
      </dgm:t>
    </dgm:pt>
    <dgm:pt modelId="{5F4CECC5-E51A-4F98-92D0-9FBB93D4AD6D}">
      <dgm:prSet phldrT="[Текст]"/>
      <dgm:sp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50000" t="50000" r="50000" b="50000"/>
          </a:path>
          <a:tileRect/>
        </a:gradFill>
        <a:ln>
          <a:solidFill>
            <a:srgbClr val="FFC000"/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Безвозмездные поступления</a:t>
          </a:r>
        </a:p>
      </dgm:t>
    </dgm:pt>
    <dgm:pt modelId="{EAB730F6-3A0D-4540-998B-BA39733365B3}" type="parTrans" cxnId="{3577C6CC-15CA-4DF3-9552-259731E4580F}">
      <dgm:prSet/>
      <dgm:spPr/>
      <dgm:t>
        <a:bodyPr/>
        <a:lstStyle/>
        <a:p>
          <a:endParaRPr lang="ru-RU"/>
        </a:p>
      </dgm:t>
    </dgm:pt>
    <dgm:pt modelId="{4A7B3B1F-BB3C-423F-BDD9-C5A8368A2CC6}" type="sibTrans" cxnId="{3577C6CC-15CA-4DF3-9552-259731E4580F}">
      <dgm:prSet/>
      <dgm:spPr/>
      <dgm:t>
        <a:bodyPr/>
        <a:lstStyle/>
        <a:p>
          <a:endParaRPr lang="ru-RU"/>
        </a:p>
      </dgm:t>
    </dgm:pt>
    <dgm:pt modelId="{C74A9D54-EB7A-46B7-B156-7C8D7FBE1BBC}" type="pres">
      <dgm:prSet presAssocID="{104A68C9-42CB-4FE5-BA01-C8332019899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6368CF2-0698-4B60-9001-94C7D2E770BA}" type="pres">
      <dgm:prSet presAssocID="{55D26081-6A7A-4D1A-8E8A-75D7427C9882}" presName="vertOne" presStyleCnt="0"/>
      <dgm:spPr/>
    </dgm:pt>
    <dgm:pt modelId="{0C70453E-2D58-4CFB-93D3-441B89A6C32C}" type="pres">
      <dgm:prSet presAssocID="{55D26081-6A7A-4D1A-8E8A-75D7427C9882}" presName="txOne" presStyleLbl="node0" presStyleIdx="0" presStyleCnt="1" custScaleY="42022">
        <dgm:presLayoutVars>
          <dgm:chPref val="3"/>
        </dgm:presLayoutVars>
      </dgm:prSet>
      <dgm:spPr/>
    </dgm:pt>
    <dgm:pt modelId="{4A1CBEDB-73E6-4B23-9C72-5FEED66106E8}" type="pres">
      <dgm:prSet presAssocID="{55D26081-6A7A-4D1A-8E8A-75D7427C9882}" presName="parTransOne" presStyleCnt="0"/>
      <dgm:spPr/>
    </dgm:pt>
    <dgm:pt modelId="{C24A37B2-A8B6-49AB-B546-396142AA1570}" type="pres">
      <dgm:prSet presAssocID="{55D26081-6A7A-4D1A-8E8A-75D7427C9882}" presName="horzOne" presStyleCnt="0"/>
      <dgm:spPr/>
    </dgm:pt>
    <dgm:pt modelId="{4F3C0E1F-4441-4736-A0B4-007C16A27FDC}" type="pres">
      <dgm:prSet presAssocID="{EB565C79-69BF-420E-BBD0-69911D2193B1}" presName="vertTwo" presStyleCnt="0"/>
      <dgm:spPr/>
    </dgm:pt>
    <dgm:pt modelId="{70BC8291-1A35-42BB-8FE1-6012642071C9}" type="pres">
      <dgm:prSet presAssocID="{EB565C79-69BF-420E-BBD0-69911D2193B1}" presName="txTwo" presStyleLbl="node2" presStyleIdx="0" presStyleCnt="2" custScaleX="35863" custScaleY="49161" custLinFactNeighborX="-5269" custLinFactNeighborY="7771">
        <dgm:presLayoutVars>
          <dgm:chPref val="3"/>
        </dgm:presLayoutVars>
      </dgm:prSet>
      <dgm:spPr/>
    </dgm:pt>
    <dgm:pt modelId="{DE3C20FF-9862-4519-B6CE-B1C791EE1AD4}" type="pres">
      <dgm:prSet presAssocID="{EB565C79-69BF-420E-BBD0-69911D2193B1}" presName="horzTwo" presStyleCnt="0"/>
      <dgm:spPr/>
    </dgm:pt>
    <dgm:pt modelId="{5DD059EB-4426-4A29-935F-92E28A0397F6}" type="pres">
      <dgm:prSet presAssocID="{6CD30305-9274-432D-9153-34BE66F21EDE}" presName="sibSpaceTwo" presStyleCnt="0"/>
      <dgm:spPr/>
    </dgm:pt>
    <dgm:pt modelId="{78D1528C-AD16-45D6-9267-EB0A6CB65BC4}" type="pres">
      <dgm:prSet presAssocID="{FD99258B-12BF-4181-ACCA-1AB302108F2E}" presName="vertTwo" presStyleCnt="0"/>
      <dgm:spPr/>
    </dgm:pt>
    <dgm:pt modelId="{58293615-E509-4575-B5AA-93DB17DFC6D0}" type="pres">
      <dgm:prSet presAssocID="{FD99258B-12BF-4181-ACCA-1AB302108F2E}" presName="txTwo" presStyleLbl="node2" presStyleIdx="1" presStyleCnt="2" custScaleX="39666" custScaleY="51510" custLinFactNeighborX="8182" custLinFactNeighborY="36253">
        <dgm:presLayoutVars>
          <dgm:chPref val="3"/>
        </dgm:presLayoutVars>
      </dgm:prSet>
      <dgm:spPr/>
    </dgm:pt>
    <dgm:pt modelId="{290181E4-831D-4311-B5BA-28126292757C}" type="pres">
      <dgm:prSet presAssocID="{FD99258B-12BF-4181-ACCA-1AB302108F2E}" presName="parTransTwo" presStyleCnt="0"/>
      <dgm:spPr/>
    </dgm:pt>
    <dgm:pt modelId="{84D58AE3-4F12-453B-981A-86E74E588700}" type="pres">
      <dgm:prSet presAssocID="{FD99258B-12BF-4181-ACCA-1AB302108F2E}" presName="horzTwo" presStyleCnt="0"/>
      <dgm:spPr/>
    </dgm:pt>
    <dgm:pt modelId="{06B96217-1A43-40CA-9DFB-2569C3229C68}" type="pres">
      <dgm:prSet presAssocID="{5F4CECC5-E51A-4F98-92D0-9FBB93D4AD6D}" presName="vertThree" presStyleCnt="0"/>
      <dgm:spPr/>
    </dgm:pt>
    <dgm:pt modelId="{4D241279-D9FB-4460-BA2C-FDD68878EEE2}" type="pres">
      <dgm:prSet presAssocID="{5F4CECC5-E51A-4F98-92D0-9FBB93D4AD6D}" presName="txThree" presStyleLbl="node3" presStyleIdx="0" presStyleCnt="1" custScaleX="45492" custScaleY="56153" custLinFactNeighborX="-22938" custLinFactNeighborY="-2696">
        <dgm:presLayoutVars>
          <dgm:chPref val="3"/>
        </dgm:presLayoutVars>
      </dgm:prSet>
      <dgm:spPr/>
    </dgm:pt>
    <dgm:pt modelId="{745F8FD3-44F9-493E-ACDE-DB02D3C8FDFE}" type="pres">
      <dgm:prSet presAssocID="{5F4CECC5-E51A-4F98-92D0-9FBB93D4AD6D}" presName="horzThree" presStyleCnt="0"/>
      <dgm:spPr/>
    </dgm:pt>
  </dgm:ptLst>
  <dgm:cxnLst>
    <dgm:cxn modelId="{B4792A10-BB3A-4726-9A9F-7CBDAD8F6A83}" srcId="{104A68C9-42CB-4FE5-BA01-C83320198997}" destId="{55D26081-6A7A-4D1A-8E8A-75D7427C9882}" srcOrd="0" destOrd="0" parTransId="{CE834183-35D0-4D6A-A20C-2EC41E89CE6F}" sibTransId="{C711952B-B604-45C7-AE82-8124495FD17D}"/>
    <dgm:cxn modelId="{61EFED14-E43F-462A-89A0-E0001E8B93A0}" type="presOf" srcId="{FD99258B-12BF-4181-ACCA-1AB302108F2E}" destId="{58293615-E509-4575-B5AA-93DB17DFC6D0}" srcOrd="0" destOrd="0" presId="urn:microsoft.com/office/officeart/2005/8/layout/hierarchy4"/>
    <dgm:cxn modelId="{A7C1CE3F-89B0-48A0-A482-F99B4829678D}" srcId="{55D26081-6A7A-4D1A-8E8A-75D7427C9882}" destId="{FD99258B-12BF-4181-ACCA-1AB302108F2E}" srcOrd="1" destOrd="0" parTransId="{4E27B677-6179-4C82-93E0-EB7E221304D1}" sibTransId="{A6128004-B5EC-437B-BDC1-CEAC1E0C04BB}"/>
    <dgm:cxn modelId="{47A9F44B-B2AF-40BA-8684-54659848357C}" srcId="{55D26081-6A7A-4D1A-8E8A-75D7427C9882}" destId="{EB565C79-69BF-420E-BBD0-69911D2193B1}" srcOrd="0" destOrd="0" parTransId="{9F7D7F2D-174B-4FC8-B05C-ED415E833CCF}" sibTransId="{6CD30305-9274-432D-9153-34BE66F21EDE}"/>
    <dgm:cxn modelId="{7E3E8F87-1ADF-41B9-93CA-5AFE6A493247}" type="presOf" srcId="{5F4CECC5-E51A-4F98-92D0-9FBB93D4AD6D}" destId="{4D241279-D9FB-4460-BA2C-FDD68878EEE2}" srcOrd="0" destOrd="0" presId="urn:microsoft.com/office/officeart/2005/8/layout/hierarchy4"/>
    <dgm:cxn modelId="{86312199-1338-4261-B77F-EF9260211E2F}" type="presOf" srcId="{104A68C9-42CB-4FE5-BA01-C83320198997}" destId="{C74A9D54-EB7A-46B7-B156-7C8D7FBE1BBC}" srcOrd="0" destOrd="0" presId="urn:microsoft.com/office/officeart/2005/8/layout/hierarchy4"/>
    <dgm:cxn modelId="{9939B8AC-8181-4FFD-8B91-90154BBB3A21}" type="presOf" srcId="{55D26081-6A7A-4D1A-8E8A-75D7427C9882}" destId="{0C70453E-2D58-4CFB-93D3-441B89A6C32C}" srcOrd="0" destOrd="0" presId="urn:microsoft.com/office/officeart/2005/8/layout/hierarchy4"/>
    <dgm:cxn modelId="{7BD1A6AD-AAE6-4CFB-956F-1B52E3457391}" type="presOf" srcId="{EB565C79-69BF-420E-BBD0-69911D2193B1}" destId="{70BC8291-1A35-42BB-8FE1-6012642071C9}" srcOrd="0" destOrd="0" presId="urn:microsoft.com/office/officeart/2005/8/layout/hierarchy4"/>
    <dgm:cxn modelId="{3577C6CC-15CA-4DF3-9552-259731E4580F}" srcId="{FD99258B-12BF-4181-ACCA-1AB302108F2E}" destId="{5F4CECC5-E51A-4F98-92D0-9FBB93D4AD6D}" srcOrd="0" destOrd="0" parTransId="{EAB730F6-3A0D-4540-998B-BA39733365B3}" sibTransId="{4A7B3B1F-BB3C-423F-BDD9-C5A8368A2CC6}"/>
    <dgm:cxn modelId="{DEEC3EFE-4253-4D41-AC04-68DC1FACA84D}" type="presParOf" srcId="{C74A9D54-EB7A-46B7-B156-7C8D7FBE1BBC}" destId="{76368CF2-0698-4B60-9001-94C7D2E770BA}" srcOrd="0" destOrd="0" presId="urn:microsoft.com/office/officeart/2005/8/layout/hierarchy4"/>
    <dgm:cxn modelId="{36265E44-93D1-497B-A9A3-BF772B93FE75}" type="presParOf" srcId="{76368CF2-0698-4B60-9001-94C7D2E770BA}" destId="{0C70453E-2D58-4CFB-93D3-441B89A6C32C}" srcOrd="0" destOrd="0" presId="urn:microsoft.com/office/officeart/2005/8/layout/hierarchy4"/>
    <dgm:cxn modelId="{02887684-C696-42F3-B6E8-BDD00E21E4CE}" type="presParOf" srcId="{76368CF2-0698-4B60-9001-94C7D2E770BA}" destId="{4A1CBEDB-73E6-4B23-9C72-5FEED66106E8}" srcOrd="1" destOrd="0" presId="urn:microsoft.com/office/officeart/2005/8/layout/hierarchy4"/>
    <dgm:cxn modelId="{BA055F77-DA24-46AA-8F0A-B54DAEBECDF7}" type="presParOf" srcId="{76368CF2-0698-4B60-9001-94C7D2E770BA}" destId="{C24A37B2-A8B6-49AB-B546-396142AA1570}" srcOrd="2" destOrd="0" presId="urn:microsoft.com/office/officeart/2005/8/layout/hierarchy4"/>
    <dgm:cxn modelId="{CCB7320E-D0B4-4052-98C4-5E8E68EE93A6}" type="presParOf" srcId="{C24A37B2-A8B6-49AB-B546-396142AA1570}" destId="{4F3C0E1F-4441-4736-A0B4-007C16A27FDC}" srcOrd="0" destOrd="0" presId="urn:microsoft.com/office/officeart/2005/8/layout/hierarchy4"/>
    <dgm:cxn modelId="{A1A0C3DC-C47D-4478-85E3-EB8C113A7B5B}" type="presParOf" srcId="{4F3C0E1F-4441-4736-A0B4-007C16A27FDC}" destId="{70BC8291-1A35-42BB-8FE1-6012642071C9}" srcOrd="0" destOrd="0" presId="urn:microsoft.com/office/officeart/2005/8/layout/hierarchy4"/>
    <dgm:cxn modelId="{249B9FC1-5169-43C0-A463-ED5E3D7509B1}" type="presParOf" srcId="{4F3C0E1F-4441-4736-A0B4-007C16A27FDC}" destId="{DE3C20FF-9862-4519-B6CE-B1C791EE1AD4}" srcOrd="1" destOrd="0" presId="urn:microsoft.com/office/officeart/2005/8/layout/hierarchy4"/>
    <dgm:cxn modelId="{65BB25B7-07C0-46EA-9DE2-02975F5AEC2B}" type="presParOf" srcId="{C24A37B2-A8B6-49AB-B546-396142AA1570}" destId="{5DD059EB-4426-4A29-935F-92E28A0397F6}" srcOrd="1" destOrd="0" presId="urn:microsoft.com/office/officeart/2005/8/layout/hierarchy4"/>
    <dgm:cxn modelId="{11F1B7A4-8A37-4832-BAE6-B425038F7BC6}" type="presParOf" srcId="{C24A37B2-A8B6-49AB-B546-396142AA1570}" destId="{78D1528C-AD16-45D6-9267-EB0A6CB65BC4}" srcOrd="2" destOrd="0" presId="urn:microsoft.com/office/officeart/2005/8/layout/hierarchy4"/>
    <dgm:cxn modelId="{775E9D0F-CAA0-4259-AC45-09C1FF4BECFF}" type="presParOf" srcId="{78D1528C-AD16-45D6-9267-EB0A6CB65BC4}" destId="{58293615-E509-4575-B5AA-93DB17DFC6D0}" srcOrd="0" destOrd="0" presId="urn:microsoft.com/office/officeart/2005/8/layout/hierarchy4"/>
    <dgm:cxn modelId="{7DB8F76C-3133-490D-8FE9-7011F0D0A3DF}" type="presParOf" srcId="{78D1528C-AD16-45D6-9267-EB0A6CB65BC4}" destId="{290181E4-831D-4311-B5BA-28126292757C}" srcOrd="1" destOrd="0" presId="urn:microsoft.com/office/officeart/2005/8/layout/hierarchy4"/>
    <dgm:cxn modelId="{7D565E3E-397C-416B-8EB6-62466B6ADE5C}" type="presParOf" srcId="{78D1528C-AD16-45D6-9267-EB0A6CB65BC4}" destId="{84D58AE3-4F12-453B-981A-86E74E588700}" srcOrd="2" destOrd="0" presId="urn:microsoft.com/office/officeart/2005/8/layout/hierarchy4"/>
    <dgm:cxn modelId="{D60FB67F-AE5E-4830-BAC8-5663FF0FDE97}" type="presParOf" srcId="{84D58AE3-4F12-453B-981A-86E74E588700}" destId="{06B96217-1A43-40CA-9DFB-2569C3229C68}" srcOrd="0" destOrd="0" presId="urn:microsoft.com/office/officeart/2005/8/layout/hierarchy4"/>
    <dgm:cxn modelId="{9779CCB0-330D-4F7F-AC0E-F52E8374A359}" type="presParOf" srcId="{06B96217-1A43-40CA-9DFB-2569C3229C68}" destId="{4D241279-D9FB-4460-BA2C-FDD68878EEE2}" srcOrd="0" destOrd="0" presId="urn:microsoft.com/office/officeart/2005/8/layout/hierarchy4"/>
    <dgm:cxn modelId="{A341A6C7-D48B-4A2D-BD4F-BBC95B0D96E1}" type="presParOf" srcId="{06B96217-1A43-40CA-9DFB-2569C3229C68}" destId="{745F8FD3-44F9-493E-ACDE-DB02D3C8FDF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0453E-2D58-4CFB-93D3-441B89A6C32C}">
      <dsp:nvSpPr>
        <dsp:cNvPr id="0" name=""/>
        <dsp:cNvSpPr/>
      </dsp:nvSpPr>
      <dsp:spPr>
        <a:xfrm>
          <a:off x="4464" y="657"/>
          <a:ext cx="9135069" cy="958751"/>
        </a:xfrm>
        <a:prstGeom prst="roundRect">
          <a:avLst>
            <a:gd name="adj" fmla="val 10000"/>
          </a:avLst>
        </a:prstGeom>
        <a:solidFill>
          <a:srgbClr val="CCCCFF"/>
        </a:solidFill>
        <a:ln w="19050" cap="rnd" cmpd="sng" algn="ctr">
          <a:solidFill>
            <a:schemeClr val="accent6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1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545" y="28738"/>
        <a:ext cx="9078907" cy="902589"/>
      </dsp:txXfrm>
    </dsp:sp>
    <dsp:sp modelId="{70BC8291-1A35-42BB-8FE1-6012642071C9}">
      <dsp:nvSpPr>
        <dsp:cNvPr id="0" name=""/>
        <dsp:cNvSpPr/>
      </dsp:nvSpPr>
      <dsp:spPr>
        <a:xfrm>
          <a:off x="24" y="1428744"/>
          <a:ext cx="3269714" cy="1121631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  <a:ln w="19050" cap="rnd" cmpd="sng" algn="ctr">
          <a:solidFill>
            <a:srgbClr val="0000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Налоговые доходы</a:t>
          </a:r>
        </a:p>
      </dsp:txBody>
      <dsp:txXfrm>
        <a:off x="32875" y="1461595"/>
        <a:ext cx="3204012" cy="1055929"/>
      </dsp:txXfrm>
    </dsp:sp>
    <dsp:sp modelId="{58293615-E509-4575-B5AA-93DB17DFC6D0}">
      <dsp:nvSpPr>
        <dsp:cNvPr id="0" name=""/>
        <dsp:cNvSpPr/>
      </dsp:nvSpPr>
      <dsp:spPr>
        <a:xfrm>
          <a:off x="5527531" y="1357317"/>
          <a:ext cx="3616442" cy="1175224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rect">
            <a:fillToRect l="100000" t="100000"/>
          </a:path>
          <a:tileRect r="-100000" b="-100000"/>
        </a:gradFill>
        <a:ln w="19050" cap="rnd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Неналоговые доходы</a:t>
          </a:r>
        </a:p>
      </dsp:txBody>
      <dsp:txXfrm>
        <a:off x="5561952" y="1391738"/>
        <a:ext cx="3547600" cy="1106382"/>
      </dsp:txXfrm>
    </dsp:sp>
    <dsp:sp modelId="{4D241279-D9FB-4460-BA2C-FDD68878EEE2}">
      <dsp:nvSpPr>
        <dsp:cNvPr id="0" name=""/>
        <dsp:cNvSpPr/>
      </dsp:nvSpPr>
      <dsp:spPr>
        <a:xfrm>
          <a:off x="2424662" y="2657196"/>
          <a:ext cx="4147613" cy="128115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50000" t="50000" r="50000" b="50000"/>
          </a:path>
          <a:tileRect/>
        </a:gra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Безвозмездные поступления</a:t>
          </a:r>
        </a:p>
      </dsp:txBody>
      <dsp:txXfrm>
        <a:off x="2462186" y="2694720"/>
        <a:ext cx="4072565" cy="1206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F8E9AA4-898D-4158-9CDB-47419B224B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09C819-864D-4EA6-A026-43BF81727A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60FB5F-0E94-4257-9A29-93C653F32158}" type="datetimeFigureOut">
              <a:rPr lang="ru-RU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5EFB8494-1E9E-4023-ABB8-E9401C9A05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2B794BCB-6B4B-4F2C-8DD9-04A6BE69D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00BF67-F272-4A11-A62D-D2D311C5C70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D761DD-CF0B-42A3-83C8-944C42E56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C141666-C678-48D9-BECD-FD87A8E1CD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>
            <a:extLst>
              <a:ext uri="{FF2B5EF4-FFF2-40B4-BE49-F238E27FC236}">
                <a16:creationId xmlns:a16="http://schemas.microsoft.com/office/drawing/2014/main" id="{146A6D06-A1F0-4CAC-B7A6-EE87202239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>
            <a:extLst>
              <a:ext uri="{FF2B5EF4-FFF2-40B4-BE49-F238E27FC236}">
                <a16:creationId xmlns:a16="http://schemas.microsoft.com/office/drawing/2014/main" id="{58E284C8-4F3A-4240-A83B-588BF004BF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7172" name="Номер слайда 3">
            <a:extLst>
              <a:ext uri="{FF2B5EF4-FFF2-40B4-BE49-F238E27FC236}">
                <a16:creationId xmlns:a16="http://schemas.microsoft.com/office/drawing/2014/main" id="{FE142C80-9D0A-4FA5-8DEB-A9903CF18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A12929-D3B4-4616-85C0-A3C98688293C}" type="slidenum">
              <a:rPr lang="ru-RU" altLang="ru-RU" smtClean="0">
                <a:latin typeface="Calibri" panose="020F0502020204030204" pitchFamily="34" charset="0"/>
              </a:rPr>
              <a:pPr/>
              <a:t>3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3AE6435-F0CB-4417-8632-A590A284EC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AAB461D-6B33-4FA0-B012-C5D0D06ED1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6FB32D-0360-4842-9EF9-8C03AF1CA9DB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EB640-E25D-499D-8C7E-8864D95FA56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4100820"/>
      </p:ext>
    </p:extLst>
  </p:cSld>
  <p:clrMapOvr>
    <a:masterClrMapping/>
  </p:clrMapOvr>
  <p:transition spd="med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27D669-6D43-4DE1-A06E-835E2DDE15A2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E9DBE1-7CD7-4190-AFDA-F16A45C2C9B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5341679"/>
      </p:ext>
    </p:extLst>
  </p:cSld>
  <p:clrMapOvr>
    <a:masterClrMapping/>
  </p:clrMapOvr>
  <p:transition spd="med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C7D0B7-DE6B-42B0-9CBD-F52CA98D7653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B49CD-41BC-427E-A1A0-F2DE392A75D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0219256"/>
      </p:ext>
    </p:extLst>
  </p:cSld>
  <p:clrMapOvr>
    <a:masterClrMapping/>
  </p:clrMapOvr>
  <p:transition spd="med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E19980-CAE4-4EE2-8329-74EA5C648DCF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6F86E8-05D5-4AEA-9FFE-1AC8E2BCD85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3189811"/>
      </p:ext>
    </p:extLst>
  </p:cSld>
  <p:clrMapOvr>
    <a:masterClrMapping/>
  </p:clrMapOvr>
  <p:transition spd="med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4B7116-F383-48E8-8E92-FA0D8142DE01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5232C-F71C-4F86-90DE-0F1EF7E3A09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5630616"/>
      </p:ext>
    </p:extLst>
  </p:cSld>
  <p:clrMapOvr>
    <a:masterClrMapping/>
  </p:clrMapOvr>
  <p:transition spd="med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F1CF00-AEB9-4BBC-94A4-38C8DC0C7F31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9D629-475A-4949-8302-43A647BF3EF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5864926"/>
      </p:ext>
    </p:extLst>
  </p:cSld>
  <p:clrMapOvr>
    <a:masterClrMapping/>
  </p:clrMapOvr>
  <p:transition spd="med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E5A01F-CEBB-4B34-BDAD-E2983DBB8ED2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D69C2-CB98-4DB0-8C8C-0AC7D39FE58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245012"/>
      </p:ext>
    </p:extLst>
  </p:cSld>
  <p:clrMapOvr>
    <a:masterClrMapping/>
  </p:clrMapOvr>
  <p:transition spd="med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4D9EF6-510E-4F44-B260-CD0FBB155F6B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B516AC-623F-4624-957D-F47EB3BE617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0532461"/>
      </p:ext>
    </p:extLst>
  </p:cSld>
  <p:clrMapOvr>
    <a:masterClrMapping/>
  </p:clrMapOvr>
  <p:transition spd="med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56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008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432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3159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26364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4896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113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AD1BE7-640E-4B89-AF13-2385475E1F1C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7FA6FF-4C0A-4CAA-A42B-DF3F130DEB2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2390860"/>
      </p:ext>
    </p:extLst>
  </p:cSld>
  <p:clrMapOvr>
    <a:masterClrMapping/>
  </p:clrMapOvr>
  <p:transition spd="med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DE7C77-5A66-48AF-9A48-A04DF3641EEA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EE659-1E1D-4ACD-860D-2CFF97CCF18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66989821"/>
      </p:ext>
    </p:extLst>
  </p:cSld>
  <p:clrMapOvr>
    <a:masterClrMapping/>
  </p:clrMapOvr>
  <p:transition spd="med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584A8D44-C462-478F-A87A-70A99AFC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2ADC-8C89-4085-8BE0-644F46180FBE}" type="datetimeFigureOut">
              <a:rPr lang="ru-RU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0152575C-7E5D-4F4C-9689-9131C85D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3D04FE96-9DA2-4BAC-B042-21859A34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9C3DD-071B-4724-BF44-9942AD62A7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7385957"/>
      </p:ext>
    </p:extLst>
  </p:cSld>
  <p:clrMapOvr>
    <a:masterClrMapping/>
  </p:clrMapOvr>
  <p:transition spd="med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2660B0C0-7B2B-4C09-9A1A-D56DE8B98C64}" type="datetimeFigureOut">
              <a:rPr lang="ru-RU" smtClean="0"/>
              <a:pPr>
                <a:defRPr/>
              </a:pPr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1EF076-53BF-461F-B3D4-40AB2324DB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4039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  <p:sldLayoutId id="2147483889" r:id="rId17"/>
    <p:sldLayoutId id="2147483890" r:id="rId18"/>
  </p:sldLayoutIdLst>
  <p:transition spd="med">
    <p:cover/>
  </p:transition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248E7A-BBCD-48F8-9272-603FABDF6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808" y="3000372"/>
            <a:ext cx="4752528" cy="1698767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 для       граждан</a:t>
            </a:r>
            <a:br>
              <a:rPr lang="ru-RU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sp>
        <p:nvSpPr>
          <p:cNvPr id="10" name="Подзаголовок 9">
            <a:extLst>
              <a:ext uri="{FF2B5EF4-FFF2-40B4-BE49-F238E27FC236}">
                <a16:creationId xmlns:a16="http://schemas.microsoft.com/office/drawing/2014/main" id="{720960B2-A971-4E01-96E5-1017872D1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4857750"/>
            <a:ext cx="8137525" cy="1884363"/>
          </a:xfrm>
        </p:spPr>
        <p:txBody>
          <a:bodyPr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 по проекту решения Белогорского городского совета Белогорского района Республики Крым «О бюджете муниципального образования городское поселение Белогорск Белогорского района Республики Крым на 2026 и на плановый период 2027 и 2028 годов»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507455-39D7-4A27-827A-BACBFEA3F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3" y="2198141"/>
            <a:ext cx="1985096" cy="27125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88CB0E-1099-40A4-9C25-0D8D5F8F1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707097"/>
            <a:ext cx="3744416" cy="14977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A7B169-A170-46F2-A77F-F5235496C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3" y="2200360"/>
            <a:ext cx="1606009" cy="2710331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D499CB7-242C-4952-87E5-AC483FC2C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3" y="2214563"/>
            <a:ext cx="871537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rIns="54000"/>
          <a:lstStyle>
            <a:lvl1pPr marL="1588" indent="361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ru-RU" altLang="ru-RU">
                <a:solidFill>
                  <a:schemeClr val="bg1"/>
                </a:solidFill>
              </a:rPr>
              <a:t>Бюджет играет центральную роль в экономике поселения и </a:t>
            </a:r>
            <a:r>
              <a:rPr lang="ru-RU" altLang="ru-RU">
                <a:solidFill>
                  <a:schemeClr val="bg1"/>
                </a:solidFill>
                <a:cs typeface="Times New Roman" panose="02020603050405020304" pitchFamily="18" charset="0"/>
              </a:rPr>
              <a:t>решении</a:t>
            </a:r>
            <a:r>
              <a:rPr lang="ru-RU" altLang="ru-RU">
                <a:solidFill>
                  <a:schemeClr val="bg1"/>
                </a:solidFill>
              </a:rPr>
              <a:t> различных проблем в его развитии. Внимательное изучение бюджета дает представление о намерениях власти, ее политике, распределении ею финансовых ресурсов. Благодаря анализу бюджета можно установить, как распределяются денежные средства, расходуются ли они по назначению. Именно поэтому пришло время для опубликования простого и доступного для каждого гражданина анализа бюджета и бюджетных процессов. И мы надеемся что данная презентация послужит обеспечению роста интереса граждан к вопросам</a:t>
            </a:r>
            <a:r>
              <a:rPr lang="en-US" altLang="ru-RU">
                <a:solidFill>
                  <a:schemeClr val="bg1"/>
                </a:solidFill>
              </a:rPr>
              <a:t> </a:t>
            </a:r>
            <a:r>
              <a:rPr lang="ru-RU" altLang="ru-RU">
                <a:solidFill>
                  <a:schemeClr val="bg1"/>
                </a:solidFill>
              </a:rPr>
              <a:t>не только фактического  использования бюджетных средств, но и к процессу непосредственного формирования проекта бюджета на очередной год и плановый период. Ведь только при наличии у граждан чувства собственной причастности к бюджетному процессу и возможности высказать свое мнение можно рассчитывать на то, что население будет добросовестно участвовать и в формировании бюджета,  и его исполнении.</a:t>
            </a:r>
          </a:p>
        </p:txBody>
      </p:sp>
      <p:sp>
        <p:nvSpPr>
          <p:cNvPr id="5123" name="WordArt 10">
            <a:extLst>
              <a:ext uri="{FF2B5EF4-FFF2-40B4-BE49-F238E27FC236}">
                <a16:creationId xmlns:a16="http://schemas.microsoft.com/office/drawing/2014/main" id="{1F0C5674-AE59-455B-92CC-5E2FC7B3CB2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47813" y="1700213"/>
            <a:ext cx="5829300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96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</a:rPr>
              <a:t>Уважаемые жители города Белогорск !</a:t>
            </a:r>
          </a:p>
        </p:txBody>
      </p:sp>
      <p:pic>
        <p:nvPicPr>
          <p:cNvPr id="5124" name="Picture 4" descr="Z:\Отделы Сектора\Ф_Э_О\Щетинина\_фото Белогорск\Белая Скала212.jpg">
            <a:extLst>
              <a:ext uri="{FF2B5EF4-FFF2-40B4-BE49-F238E27FC236}">
                <a16:creationId xmlns:a16="http://schemas.microsoft.com/office/drawing/2014/main" id="{BEC4EB40-1558-4C85-AFD2-4C1D3AE23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400"/>
            <a:ext cx="24923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FD0AA81-2F30-428B-8786-923EA19232F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36613"/>
            <a:ext cx="8189913" cy="949325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Arial" pitchFamily="34" charset="0"/>
              <a:buNone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Times New Roman" pitchFamily="18" charset="0"/>
              </a:rPr>
              <a:t>  </a:t>
            </a:r>
            <a:r>
              <a:rPr lang="ru-RU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Times New Roman" pitchFamily="18" charset="0"/>
              </a:rPr>
              <a:t>Бюджет состоит из двух частей — доходной и расходной. </a:t>
            </a:r>
          </a:p>
        </p:txBody>
      </p:sp>
      <p:pic>
        <p:nvPicPr>
          <p:cNvPr id="8195" name="Picture 2" descr="http://www.mv.org.ua/imn/2012/b13944.jpg">
            <a:extLst>
              <a:ext uri="{FF2B5EF4-FFF2-40B4-BE49-F238E27FC236}">
                <a16:creationId xmlns:a16="http://schemas.microsoft.com/office/drawing/2014/main" id="{3C757EC9-26B2-4840-98B0-5926B0F66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000248"/>
            <a:ext cx="2928937" cy="471487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7" name="Вертикальный свиток 6">
            <a:extLst>
              <a:ext uri="{FF2B5EF4-FFF2-40B4-BE49-F238E27FC236}">
                <a16:creationId xmlns:a16="http://schemas.microsoft.com/office/drawing/2014/main" id="{1938EF2A-6668-4839-9DC5-04DE5C7C95CA}"/>
              </a:ext>
            </a:extLst>
          </p:cNvPr>
          <p:cNvSpPr/>
          <p:nvPr/>
        </p:nvSpPr>
        <p:spPr>
          <a:xfrm>
            <a:off x="0" y="1557338"/>
            <a:ext cx="3454400" cy="5300662"/>
          </a:xfrm>
          <a:prstGeom prst="verticalScroll">
            <a:avLst/>
          </a:prstGeom>
          <a:gradFill flip="none" rotWithShape="1">
            <a:gsLst>
              <a:gs pos="0">
                <a:srgbClr val="99CC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ДОХОДЫ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  <a:cs typeface="Arial" pitchFamily="34" charset="0"/>
              </a:rPr>
              <a:t>это поступающие в бюджет денежные средства (налоги юридических и физических лиц, административные платежи и сборы, доходы от использования имущества, безвозмездные поступления)</a:t>
            </a:r>
          </a:p>
        </p:txBody>
      </p:sp>
      <p:sp>
        <p:nvSpPr>
          <p:cNvPr id="8" name="Вертикальный свиток 7">
            <a:extLst>
              <a:ext uri="{FF2B5EF4-FFF2-40B4-BE49-F238E27FC236}">
                <a16:creationId xmlns:a16="http://schemas.microsoft.com/office/drawing/2014/main" id="{02277064-000E-4CE9-9841-10AF7105EF11}"/>
              </a:ext>
            </a:extLst>
          </p:cNvPr>
          <p:cNvSpPr/>
          <p:nvPr/>
        </p:nvSpPr>
        <p:spPr>
          <a:xfrm>
            <a:off x="5795963" y="1557338"/>
            <a:ext cx="3348037" cy="5300662"/>
          </a:xfrm>
          <a:prstGeom prst="verticalScroll">
            <a:avLst/>
          </a:prstGeom>
          <a:gradFill flip="none" rotWithShape="1">
            <a:gsLst>
              <a:gs pos="0">
                <a:srgbClr val="CCCC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50000" t="50000" r="50000" b="50000"/>
            </a:path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  <a:p>
            <a:pPr algn="ctr" eaLnBrk="1" hangingPunct="1">
              <a:defRPr/>
            </a:pPr>
            <a:r>
              <a:rPr lang="ru-RU" b="1" dirty="0">
                <a:solidFill>
                  <a:schemeClr val="bg1"/>
                </a:solidFill>
              </a:rPr>
              <a:t>это выплачиваемые из бюджета денежные средства (социальные выплаты населению, содержание муниципальных учреждений (образование, ЖКХ, культура, молодежная политика, физическая культура и спорт и другие), капитальное строительство и другие расходы)</a:t>
            </a:r>
          </a:p>
        </p:txBody>
      </p:sp>
    </p:spTree>
  </p:cSld>
  <p:clrMapOvr>
    <a:masterClrMapping/>
  </p:clrMapOvr>
  <p:transition spd="med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7" descr="1212152099_9.jpg">
            <a:extLst>
              <a:ext uri="{FF2B5EF4-FFF2-40B4-BE49-F238E27FC236}">
                <a16:creationId xmlns:a16="http://schemas.microsoft.com/office/drawing/2014/main" id="{FB2949B8-6D11-4329-B845-3749727F7B5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5" y="1285875"/>
            <a:ext cx="4714875" cy="5143500"/>
          </a:xfrm>
          <a:prstGeom prst="rect">
            <a:avLst/>
          </a:prstGeom>
          <a:noFill/>
          <a:ln>
            <a:noFill/>
          </a:ln>
          <a:effectLst>
            <a:softEdge rad="482600"/>
          </a:effec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EB9FF91E-A363-4C1D-84B3-83920EE3BDEC}"/>
              </a:ext>
            </a:extLst>
          </p:cNvPr>
          <p:cNvSpPr/>
          <p:nvPr/>
        </p:nvSpPr>
        <p:spPr>
          <a:xfrm>
            <a:off x="7358063" y="3643313"/>
            <a:ext cx="1357312" cy="1143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cap="all" dirty="0">
                <a:ln w="900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РАСХОДЫ</a:t>
            </a: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40EB3E25-97EE-40AF-A9A3-63F41DF2A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3650"/>
            <a:ext cx="3532187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chemeClr val="bg1"/>
                </a:solidFill>
                <a:latin typeface="Calibri" panose="020F0502020204030204" pitchFamily="34" charset="0"/>
              </a:rPr>
              <a:t>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46858D4-AEE6-4FAF-9147-86FC0CBF01B5}"/>
              </a:ext>
            </a:extLst>
          </p:cNvPr>
          <p:cNvSpPr/>
          <p:nvPr/>
        </p:nvSpPr>
        <p:spPr>
          <a:xfrm>
            <a:off x="4214813" y="3571875"/>
            <a:ext cx="1357312" cy="121443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cap="all" dirty="0">
                <a:ln w="900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ДОХОДЫ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sk.doski.ru/i/51/49/514998.jpg">
            <a:extLst>
              <a:ext uri="{FF2B5EF4-FFF2-40B4-BE49-F238E27FC236}">
                <a16:creationId xmlns:a16="http://schemas.microsoft.com/office/drawing/2014/main" id="{2D7419BD-FCF7-48E9-AA3E-2093C496D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8875"/>
            <a:ext cx="91440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одержимое 7">
            <a:extLst>
              <a:ext uri="{FF2B5EF4-FFF2-40B4-BE49-F238E27FC236}">
                <a16:creationId xmlns:a16="http://schemas.microsoft.com/office/drawing/2014/main" id="{2C6F2250-DF47-403D-897B-97374D296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692150"/>
            <a:ext cx="8605838" cy="1296988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Доходы бюджета </a:t>
            </a:r>
            <a:r>
              <a:rPr lang="ru-RU" sz="2400" dirty="0">
                <a:solidFill>
                  <a:schemeClr val="bg1"/>
                </a:solidFill>
                <a:latin typeface="+mj-lt"/>
              </a:rPr>
              <a:t>– безвозмездные и безвозвратные поступления денежных средств в бюджет</a:t>
            </a:r>
          </a:p>
        </p:txBody>
      </p:sp>
      <p:graphicFrame>
        <p:nvGraphicFramePr>
          <p:cNvPr id="10" name="Содержимое 9">
            <a:extLst>
              <a:ext uri="{FF2B5EF4-FFF2-40B4-BE49-F238E27FC236}">
                <a16:creationId xmlns:a16="http://schemas.microsoft.com/office/drawing/2014/main" id="{BA5A13A7-27AE-4424-B6D9-B6BDBE42A4B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0" y="2643188"/>
          <a:ext cx="9143999" cy="400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B9C29DBF-00BF-42F0-9F9A-BB4FC2BCF779}"/>
              </a:ext>
            </a:extLst>
          </p:cNvPr>
          <p:cNvSpPr/>
          <p:nvPr/>
        </p:nvSpPr>
        <p:spPr>
          <a:xfrm>
            <a:off x="3429000" y="3571875"/>
            <a:ext cx="2000250" cy="1714500"/>
          </a:xfrm>
          <a:prstGeom prst="downArrow">
            <a:avLst/>
          </a:prstGeom>
          <a:solidFill>
            <a:srgbClr val="AF69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7980A403-3B59-4BFC-A083-05531E8A9DD7}"/>
              </a:ext>
            </a:extLst>
          </p:cNvPr>
          <p:cNvSpPr/>
          <p:nvPr/>
        </p:nvSpPr>
        <p:spPr>
          <a:xfrm>
            <a:off x="6429375" y="3571875"/>
            <a:ext cx="1857375" cy="500063"/>
          </a:xfrm>
          <a:prstGeom prst="downArrow">
            <a:avLst>
              <a:gd name="adj1" fmla="val 50000"/>
              <a:gd name="adj2" fmla="val 62573"/>
            </a:avLst>
          </a:prstGeom>
          <a:solidFill>
            <a:srgbClr val="AF69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225F3134-43BB-42B8-A75E-AB08CE7240B6}"/>
              </a:ext>
            </a:extLst>
          </p:cNvPr>
          <p:cNvSpPr/>
          <p:nvPr/>
        </p:nvSpPr>
        <p:spPr>
          <a:xfrm>
            <a:off x="571500" y="3571875"/>
            <a:ext cx="1841500" cy="500063"/>
          </a:xfrm>
          <a:prstGeom prst="downArrow">
            <a:avLst>
              <a:gd name="adj1" fmla="val 50000"/>
              <a:gd name="adj2" fmla="val 55805"/>
            </a:avLst>
          </a:prstGeom>
          <a:solidFill>
            <a:srgbClr val="AF69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ABE744-36E1-4470-936F-745216D1884F}"/>
              </a:ext>
            </a:extLst>
          </p:cNvPr>
          <p:cNvSpPr/>
          <p:nvPr/>
        </p:nvSpPr>
        <p:spPr>
          <a:xfrm>
            <a:off x="2498116" y="2643182"/>
            <a:ext cx="441851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4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kursk.bezformata.ru/content/image61259564.jpg">
            <a:extLst>
              <a:ext uri="{FF2B5EF4-FFF2-40B4-BE49-F238E27FC236}">
                <a16:creationId xmlns:a16="http://schemas.microsoft.com/office/drawing/2014/main" id="{176DE39D-6497-4F7E-AA18-9F18524D2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928938"/>
            <a:ext cx="3929062" cy="3429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F6558-1CC3-4A51-AB07-694507A6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8104414" cy="1512168"/>
          </a:xfrm>
          <a:ln>
            <a:miter lim="800000"/>
            <a:headEnd/>
            <a:tailEnd/>
          </a:ln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244" name="Содержимое 5">
            <a:extLst>
              <a:ext uri="{FF2B5EF4-FFF2-40B4-BE49-F238E27FC236}">
                <a16:creationId xmlns:a16="http://schemas.microsoft.com/office/drawing/2014/main" id="{BCDC5DE6-7661-4D67-83CD-7635E3B39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2286000"/>
            <a:ext cx="4400550" cy="3840163"/>
          </a:xfrm>
        </p:spPr>
        <p:txBody>
          <a:bodyPr>
            <a:normAutofit lnSpcReduction="10000"/>
          </a:bodyPr>
          <a:lstStyle/>
          <a:p>
            <a:pPr marL="0" indent="0" algn="just" eaLnBrk="1" hangingPunct="1">
              <a:buFontTx/>
              <a:buNone/>
            </a:pPr>
            <a:r>
              <a:rPr lang="ru-RU" altLang="ru-RU" sz="2400"/>
              <a:t>	</a:t>
            </a:r>
            <a:r>
              <a:rPr lang="ru-RU" altLang="ru-RU" sz="2400">
                <a:solidFill>
                  <a:schemeClr val="bg1"/>
                </a:solidFill>
              </a:rPr>
              <a:t>Доходы </a:t>
            </a:r>
            <a:r>
              <a:rPr lang="ru-RU" altLang="ru-RU" sz="2400">
                <a:solidFill>
                  <a:schemeClr val="bg1"/>
                </a:solidFill>
                <a:cs typeface="Times New Roman" panose="02020603050405020304" pitchFamily="18" charset="0"/>
              </a:rPr>
              <a:t>от уплаты налогов, установленных Налоговым кодексом РФ (налог на доходы физических лиц;</a:t>
            </a:r>
            <a:r>
              <a:rPr lang="ru-RU" altLang="ru-RU" sz="2400">
                <a:solidFill>
                  <a:schemeClr val="bg1"/>
                </a:solidFill>
              </a:rPr>
              <a:t> единый сельскохозяйственный налог; налог на товары (работы,услуги), реализуемые на территории РФ; </a:t>
            </a:r>
            <a:r>
              <a:rPr lang="ru-RU" altLang="ru-RU" sz="2400">
                <a:solidFill>
                  <a:schemeClr val="bg1"/>
                </a:solidFill>
                <a:cs typeface="Times New Roman" panose="02020603050405020304" pitchFamily="18" charset="0"/>
              </a:rPr>
              <a:t>земельный налог</a:t>
            </a:r>
            <a:endParaRPr lang="ru-RU" altLang="ru-RU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932C0-F1B4-4F9A-94CF-BBC80B04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8390134" cy="1440160"/>
          </a:xfrm>
          <a:ln>
            <a:miter lim="800000"/>
            <a:headEnd/>
            <a:tailEnd/>
          </a:ln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267" name="Содержимое 8" descr="600_3_8566_0.jpg">
            <a:extLst>
              <a:ext uri="{FF2B5EF4-FFF2-40B4-BE49-F238E27FC236}">
                <a16:creationId xmlns:a16="http://schemas.microsoft.com/office/drawing/2014/main" id="{78F105F1-6E4B-456C-A37A-69E0544F303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63" y="4375150"/>
            <a:ext cx="3549650" cy="2054225"/>
          </a:xfrm>
        </p:spPr>
      </p:pic>
      <p:sp>
        <p:nvSpPr>
          <p:cNvPr id="8" name="Содержимое 7">
            <a:extLst>
              <a:ext uri="{FF2B5EF4-FFF2-40B4-BE49-F238E27FC236}">
                <a16:creationId xmlns:a16="http://schemas.microsoft.com/office/drawing/2014/main" id="{A4601739-A37D-4433-AC10-744E486C1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063" y="2214563"/>
            <a:ext cx="8358187" cy="2428875"/>
          </a:xfrm>
        </p:spPr>
        <p:txBody>
          <a:bodyPr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Платежи, которые  включают в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себя возмездные операции от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прямого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предоставления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altLang="zh-CN" sz="2400" dirty="0">
                <a:solidFill>
                  <a:srgbClr val="000000"/>
                </a:solidFill>
                <a:cs typeface="Arial" pitchFamily="34" charset="0"/>
              </a:rPr>
              <a:t>муниципальным образованием</a:t>
            </a:r>
            <a:r>
              <a:rPr lang="en-US" altLang="zh-CN" sz="2400" dirty="0">
                <a:solidFill>
                  <a:srgbClr val="000000"/>
                </a:solidFill>
                <a:cs typeface="Arial" pitchFamily="34" charset="0"/>
              </a:rPr>
              <a:t> в пользование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имущества и </a:t>
            </a:r>
            <a:r>
              <a:rPr lang="ru-RU" altLang="zh-CN" sz="2400" dirty="0">
                <a:solidFill>
                  <a:srgbClr val="000000"/>
                </a:solidFill>
                <a:cs typeface="Arial" pitchFamily="34" charset="0"/>
              </a:rPr>
              <a:t>земельных участков</a:t>
            </a:r>
            <a:r>
              <a:rPr lang="en-US" altLang="zh-CN" sz="2400" dirty="0">
                <a:solidFill>
                  <a:srgbClr val="000000"/>
                </a:solidFill>
                <a:cs typeface="Arial" pitchFamily="34" charset="0"/>
              </a:rPr>
              <a:t>, от различного вида услуг, а 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та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кже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платежи в виде штрафов или иных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с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анкций за 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н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арушение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cs typeface="Times New Roman" pitchFamily="18" charset="0"/>
              </a:rPr>
              <a:t>законодательства</a:t>
            </a:r>
            <a:r>
              <a:rPr lang="ru-RU" altLang="zh-CN" sz="2400" dirty="0">
                <a:solidFill>
                  <a:srgbClr val="000000"/>
                </a:solidFill>
                <a:cs typeface="Arial" pitchFamily="34" charset="0"/>
              </a:rPr>
              <a:t> и другие</a:t>
            </a:r>
            <a:r>
              <a:rPr lang="ru-RU" altLang="zh-CN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sz="2400" dirty="0">
              <a:solidFill>
                <a:srgbClr val="000000"/>
              </a:solidFill>
              <a:ea typeface="宋体" pitchFamily="2" charset="-122"/>
              <a:cs typeface="Times New Roman" pitchFamily="18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dirty="0"/>
          </a:p>
        </p:txBody>
      </p:sp>
      <p:pic>
        <p:nvPicPr>
          <p:cNvPr id="3" name="Рисунок 9" descr="610x610_privatizaciya_zemli_po_388634_0.jpg">
            <a:extLst>
              <a:ext uri="{FF2B5EF4-FFF2-40B4-BE49-F238E27FC236}">
                <a16:creationId xmlns:a16="http://schemas.microsoft.com/office/drawing/2014/main" id="{2FA7FCB7-3ABB-4ADF-93B0-10C6E2D690E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714750"/>
            <a:ext cx="3505200" cy="292417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CE921-8D49-45DB-9EEB-4963F2085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92696"/>
            <a:ext cx="8362702" cy="1656184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u="sng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dirty="0">
              <a:ln w="18000">
                <a:solidFill>
                  <a:schemeClr val="tx1"/>
                </a:solidFill>
                <a:prstDash val="solid"/>
                <a:miter lim="800000"/>
              </a:ln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Содержимое 8" descr="20e0a23536b7.jpg">
            <a:extLst>
              <a:ext uri="{FF2B5EF4-FFF2-40B4-BE49-F238E27FC236}">
                <a16:creationId xmlns:a16="http://schemas.microsoft.com/office/drawing/2014/main" id="{629343DA-745E-460C-AF09-07EDD0650A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525" y="3167063"/>
            <a:ext cx="3500438" cy="32861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92" name="Содержимое 7">
            <a:extLst>
              <a:ext uri="{FF2B5EF4-FFF2-40B4-BE49-F238E27FC236}">
                <a16:creationId xmlns:a16="http://schemas.microsoft.com/office/drawing/2014/main" id="{32957A25-D193-4B33-8259-8632ECAEC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0438" y="2786063"/>
            <a:ext cx="5429250" cy="342900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2400"/>
              <a:t>	</a:t>
            </a:r>
            <a:r>
              <a:rPr lang="ru-RU" altLang="ru-RU" sz="2400">
                <a:solidFill>
                  <a:schemeClr val="bg1"/>
                </a:solidFill>
              </a:rPr>
              <a:t>Поступающие в бюджет денежные средства на безвозвратной и безвозмездной основе из бюджетов (межбюджетные трансферты в виде дотаций, субсидий, субвенций).</a:t>
            </a:r>
          </a:p>
        </p:txBody>
      </p:sp>
    </p:spTree>
  </p:cSld>
  <p:clrMapOvr>
    <a:masterClrMapping/>
  </p:clrMapOvr>
  <p:transition spd="med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CC8D7E0-F177-420E-BAD0-0ACECFD60530}"/>
              </a:ext>
            </a:extLst>
          </p:cNvPr>
          <p:cNvSpPr txBox="1">
            <a:spLocks/>
          </p:cNvSpPr>
          <p:nvPr/>
        </p:nvSpPr>
        <p:spPr bwMode="auto">
          <a:xfrm rot="10800000" flipV="1">
            <a:off x="755575" y="548680"/>
            <a:ext cx="808362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br>
              <a:rPr lang="ru-RU" sz="28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br>
              <a:rPr lang="ru-RU" sz="28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3200" b="1" kern="10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</a:t>
            </a:r>
            <a:br>
              <a:rPr lang="ru-RU" sz="44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ea typeface="+mj-ea"/>
                <a:cs typeface="+mj-cs"/>
              </a:rPr>
            </a:br>
            <a:endParaRPr lang="ru-RU" sz="4400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Object 13">
            <a:extLst>
              <a:ext uri="{FF2B5EF4-FFF2-40B4-BE49-F238E27FC236}">
                <a16:creationId xmlns:a16="http://schemas.microsoft.com/office/drawing/2014/main" id="{E7D0F188-7F35-40D4-A658-45ADF830FD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883792"/>
              </p:ext>
            </p:extLst>
          </p:nvPr>
        </p:nvGraphicFramePr>
        <p:xfrm>
          <a:off x="1331640" y="1925966"/>
          <a:ext cx="7691327" cy="4383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11">
            <a:extLst>
              <a:ext uri="{FF2B5EF4-FFF2-40B4-BE49-F238E27FC236}">
                <a16:creationId xmlns:a16="http://schemas.microsoft.com/office/drawing/2014/main" id="{F0EC76CD-4F3B-4636-9AC5-40E48353222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87450" y="549275"/>
            <a:ext cx="6913563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4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graphicFrame>
        <p:nvGraphicFramePr>
          <p:cNvPr id="2" name="Object 13">
            <a:extLst>
              <a:ext uri="{FF2B5EF4-FFF2-40B4-BE49-F238E27FC236}">
                <a16:creationId xmlns:a16="http://schemas.microsoft.com/office/drawing/2014/main" id="{4E795580-F48B-47BA-8F32-AB80E5EAEE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790472"/>
              </p:ext>
            </p:extLst>
          </p:nvPr>
        </p:nvGraphicFramePr>
        <p:xfrm>
          <a:off x="1055688" y="1651000"/>
          <a:ext cx="7548562" cy="5122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13">
            <a:extLst>
              <a:ext uri="{FF2B5EF4-FFF2-40B4-BE49-F238E27FC236}">
                <a16:creationId xmlns:a16="http://schemas.microsoft.com/office/drawing/2014/main" id="{72F57652-3152-4211-835D-9A13A160B2B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55650" y="981075"/>
            <a:ext cx="7812088" cy="1104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i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Структура налоговых и неналоговых доходов</a:t>
            </a:r>
          </a:p>
          <a:p>
            <a:pPr algn="ctr"/>
            <a:r>
              <a:rPr lang="ru-RU" sz="1600" i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 бюджета МО городское поселение Белогорск Белогорского района Республики Крым</a:t>
            </a:r>
          </a:p>
        </p:txBody>
      </p:sp>
      <p:graphicFrame>
        <p:nvGraphicFramePr>
          <p:cNvPr id="2" name="Объект 4">
            <a:extLst>
              <a:ext uri="{FF2B5EF4-FFF2-40B4-BE49-F238E27FC236}">
                <a16:creationId xmlns:a16="http://schemas.microsoft.com/office/drawing/2014/main" id="{E9356926-E885-43AC-A5E4-0B025008E83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58500575"/>
              </p:ext>
            </p:extLst>
          </p:nvPr>
        </p:nvGraphicFramePr>
        <p:xfrm>
          <a:off x="508000" y="2903538"/>
          <a:ext cx="8008938" cy="263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id="{C927C0EE-5C29-47DB-A87D-B2054A63A5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181769"/>
              </p:ext>
            </p:extLst>
          </p:nvPr>
        </p:nvGraphicFramePr>
        <p:xfrm>
          <a:off x="523875" y="2193924"/>
          <a:ext cx="8080375" cy="4331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387" name="WordArt 10">
            <a:extLst>
              <a:ext uri="{FF2B5EF4-FFF2-40B4-BE49-F238E27FC236}">
                <a16:creationId xmlns:a16="http://schemas.microsoft.com/office/drawing/2014/main" id="{20CB6863-8A82-4527-BD67-52381958A52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11188" y="765175"/>
            <a:ext cx="7848600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000099"/>
                </a:solidFill>
              </a:rPr>
              <a:t>Структура налоговых доходов бюджета</a:t>
            </a:r>
          </a:p>
          <a:p>
            <a:pPr algn="ctr"/>
            <a:r>
              <a:rPr lang="ru-RU" sz="16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000099"/>
                </a:solidFill>
              </a:rPr>
              <a:t> МО городское поселение Белогорск Белогорского района Республики Крым</a:t>
            </a:r>
          </a:p>
        </p:txBody>
      </p:sp>
    </p:spTree>
  </p:cSld>
  <p:clrMapOvr>
    <a:masterClrMapping/>
  </p:clrMapOvr>
  <p:transition spd="med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12">
            <a:extLst>
              <a:ext uri="{FF2B5EF4-FFF2-40B4-BE49-F238E27FC236}">
                <a16:creationId xmlns:a16="http://schemas.microsoft.com/office/drawing/2014/main" id="{74ABF672-A858-4509-BAF5-B2F0DBD914D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9750" y="620713"/>
            <a:ext cx="79200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i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Структура неналоговых доходов бюджета </a:t>
            </a:r>
          </a:p>
          <a:p>
            <a:pPr algn="ctr"/>
            <a:r>
              <a:rPr lang="ru-RU" sz="1600" i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МО городское поселение Белогорск Белогорского района Республики Крым</a:t>
            </a:r>
          </a:p>
        </p:txBody>
      </p:sp>
      <p:graphicFrame>
        <p:nvGraphicFramePr>
          <p:cNvPr id="2" name="Объект 2">
            <a:extLst>
              <a:ext uri="{FF2B5EF4-FFF2-40B4-BE49-F238E27FC236}">
                <a16:creationId xmlns:a16="http://schemas.microsoft.com/office/drawing/2014/main" id="{261996EC-7107-469A-A3FC-6B10AC19ED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842569"/>
              </p:ext>
            </p:extLst>
          </p:nvPr>
        </p:nvGraphicFramePr>
        <p:xfrm>
          <a:off x="508000" y="1719263"/>
          <a:ext cx="8126413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CC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id="{A5F907E1-B5FC-4C95-8937-E2B635B2DC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291252"/>
              </p:ext>
            </p:extLst>
          </p:nvPr>
        </p:nvGraphicFramePr>
        <p:xfrm>
          <a:off x="395288" y="1412875"/>
          <a:ext cx="8150225" cy="4621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5" name="WordArt 11">
            <a:extLst>
              <a:ext uri="{FF2B5EF4-FFF2-40B4-BE49-F238E27FC236}">
                <a16:creationId xmlns:a16="http://schemas.microsoft.com/office/drawing/2014/main" id="{9F2C7AB4-7962-4AB7-947F-31625ACAC3C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19250" y="549275"/>
            <a:ext cx="5545138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i="1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375BB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</a:rPr>
              <a:t>Расходы</a:t>
            </a:r>
          </a:p>
        </p:txBody>
      </p:sp>
    </p:spTree>
  </p:cSld>
  <p:clrMapOvr>
    <a:masterClrMapping/>
  </p:clrMapOvr>
  <p:transition spd="med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917B7-7741-4B1F-AD82-FF48A1D4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764704"/>
            <a:ext cx="7506416" cy="6529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/>
              <a:t>Расходы бюджета в разрезе программных и непрограммных расходов в 2026 году</a:t>
            </a: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7BEAC8F2-67DC-465C-A397-7EE343A698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317091"/>
              </p:ext>
            </p:extLst>
          </p:nvPr>
        </p:nvGraphicFramePr>
        <p:xfrm>
          <a:off x="457200" y="1773238"/>
          <a:ext cx="8363272" cy="481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3B1DF-52F3-444B-9AC8-0733CED399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4675" y="333375"/>
            <a:ext cx="8569325" cy="14398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расходов бюджета муниципального образования городское поселение Белогорск Белогорского района Республики Крым по разделам бюджетной классификации на 2026 год</a:t>
            </a:r>
          </a:p>
        </p:txBody>
      </p:sp>
      <p:graphicFrame>
        <p:nvGraphicFramePr>
          <p:cNvPr id="3" name="Содержимое 5">
            <a:extLst>
              <a:ext uri="{FF2B5EF4-FFF2-40B4-BE49-F238E27FC236}">
                <a16:creationId xmlns:a16="http://schemas.microsoft.com/office/drawing/2014/main" id="{C9AF2126-7042-48A6-AF4D-55AD70AE29C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06025404"/>
              </p:ext>
            </p:extLst>
          </p:nvPr>
        </p:nvGraphicFramePr>
        <p:xfrm>
          <a:off x="0" y="2122488"/>
          <a:ext cx="9056688" cy="45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4">
            <a:extLst>
              <a:ext uri="{FF2B5EF4-FFF2-40B4-BE49-F238E27FC236}">
                <a16:creationId xmlns:a16="http://schemas.microsoft.com/office/drawing/2014/main" id="{12E4FF81-4373-4913-B832-E0E270522B2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68313" y="836613"/>
            <a:ext cx="8461375" cy="5592762"/>
          </a:xfrm>
        </p:spPr>
        <p:txBody>
          <a:bodyPr>
            <a:normAutofit lnSpcReduction="10000"/>
          </a:bodyPr>
          <a:lstStyle/>
          <a:p>
            <a:pPr marL="136525" indent="0">
              <a:buFont typeface="Wingdings 2" panose="05020102010507070707" pitchFamily="18" charset="2"/>
              <a:buNone/>
            </a:pPr>
            <a:r>
              <a:rPr lang="ru-RU" altLang="ru-RU" sz="1600" dirty="0">
                <a:cs typeface="Times New Roman" panose="02020603050405020304" pitchFamily="18" charset="0"/>
              </a:rPr>
              <a:t>	</a:t>
            </a: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Проект</a:t>
            </a:r>
            <a:r>
              <a:rPr lang="ru-RU" altLang="ru-RU" sz="1600" dirty="0"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решения Белогорского городского совета Белогорского района Республики Крым «О бюджете муниципального образования городское поселение Белогорск Белогорского района Республики Крым на 2026 год и на плановый период 2027 и 2028 годов» подготовлен в соответствии с требованиями Бюджетного кодекса Российской Федерации, сформирован в соответствии с решением Белогорского городского совета Белогорского района Республики Крым № 73 от 19.12.2014 года «Об утверждении Положения о бюджетном устройстве и бюджетном процессе в городском поселении Белогорского района Республики Крым».</a:t>
            </a:r>
          </a:p>
          <a:p>
            <a:pPr marL="136525" indent="0" algn="just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	Основные принципы формирования бюджета на 2026 год: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1) преемственность основных направлений бюджетной и налоговой политики, а именно: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- совершенствование налогового администрирования;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- контроль и эффективность управления муниципальной собственностью;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- повышение эффективности расходования бюджетных средств, сокращение неэффективных расходов, выявление и использование внутренних резервов;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- доступности и  качества предоставляемых муниципальных услуг;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- повышение прозрачности и открытости бюджетного процесса.</a:t>
            </a:r>
          </a:p>
          <a:p>
            <a:pPr marL="136525" indent="0" eaLnBrk="1" hangingPunct="1"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2) формирование бездефицитного бюджета.</a:t>
            </a:r>
          </a:p>
        </p:txBody>
      </p:sp>
      <p:pic>
        <p:nvPicPr>
          <p:cNvPr id="22531" name="Picture 4" descr="Z:\Отделы Сектора\Ф_Э_О\Щетинина\_фото Белогорск\IMG_4264.jpg">
            <a:extLst>
              <a:ext uri="{FF2B5EF4-FFF2-40B4-BE49-F238E27FC236}">
                <a16:creationId xmlns:a16="http://schemas.microsoft.com/office/drawing/2014/main" id="{5E63DCEF-5948-4640-A4D7-8664E0CCF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82" y="5517232"/>
            <a:ext cx="2010617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F4C1EC1-BE78-41C3-828D-F16F6B05E2A3}"/>
              </a:ext>
            </a:extLst>
          </p:cNvPr>
          <p:cNvSpPr>
            <a:spLocks noGrp="1"/>
          </p:cNvSpPr>
          <p:nvPr>
            <p:ph/>
          </p:nvPr>
        </p:nvSpPr>
        <p:spPr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1"/>
          <a:lstStyle/>
          <a:p>
            <a:pPr marL="0" indent="0" algn="ctr">
              <a:buNone/>
            </a:pPr>
            <a:r>
              <a:rPr lang="ru-RU" sz="8800" dirty="0">
                <a:solidFill>
                  <a:srgbClr val="6BAAFF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27345906"/>
      </p:ext>
    </p:extLst>
  </p:cSld>
  <p:clrMapOvr>
    <a:masterClrMapping/>
  </p:clrMapOvr>
  <p:transition spd="med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3541</TotalTime>
  <Words>706</Words>
  <Application>Microsoft Office PowerPoint</Application>
  <PresentationFormat>Экран (4:3)</PresentationFormat>
  <Paragraphs>63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 Cyr</vt:lpstr>
      <vt:lpstr>Calibri</vt:lpstr>
      <vt:lpstr>Century Gothic</vt:lpstr>
      <vt:lpstr>Impact</vt:lpstr>
      <vt:lpstr>Times New Roman</vt:lpstr>
      <vt:lpstr>Wingdings</vt:lpstr>
      <vt:lpstr>Wingdings 2</vt:lpstr>
      <vt:lpstr>Wingdings 3</vt:lpstr>
      <vt:lpstr>Ион</vt:lpstr>
      <vt:lpstr>                                        Бюджет для       граждан </vt:lpstr>
      <vt:lpstr>Презентация PowerPoint</vt:lpstr>
      <vt:lpstr>Презентация PowerPoint</vt:lpstr>
      <vt:lpstr>Презентация PowerPoint</vt:lpstr>
      <vt:lpstr>Презентация PowerPoint</vt:lpstr>
      <vt:lpstr>НАЛОГОВЫЕ ДОХОДЫ</vt:lpstr>
      <vt:lpstr>НЕНАЛОГОВЫЕ ДОХОДЫ</vt:lpstr>
      <vt:lpstr>БЕЗВОЗМЕЗДНЫЕ ПОСТУПЛЕНИЯ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бюджета в разрезе программных и непрограммных расходов в 2026 году</vt:lpstr>
      <vt:lpstr>Структура расходов бюджета муниципального образования городское поселение Белогорск Белогорского района Республики Крым по разделам бюджетной классификации на 2026 год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305</cp:revision>
  <cp:lastPrinted>2016-12-23T10:46:58Z</cp:lastPrinted>
  <dcterms:created xsi:type="dcterms:W3CDTF">2014-06-09T16:25:13Z</dcterms:created>
  <dcterms:modified xsi:type="dcterms:W3CDTF">2026-05-19T11:33:20Z</dcterms:modified>
</cp:coreProperties>
</file>